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8" r:id="rId5"/>
    <p:sldId id="264" r:id="rId6"/>
    <p:sldId id="265" r:id="rId7"/>
    <p:sldId id="269" r:id="rId8"/>
    <p:sldId id="270" r:id="rId9"/>
    <p:sldId id="271" r:id="rId10"/>
    <p:sldId id="272" r:id="rId11"/>
    <p:sldId id="267" r:id="rId12"/>
  </p:sldIdLst>
  <p:sldSz cx="18288000" cy="10287000"/>
  <p:notesSz cx="6858000" cy="9144000"/>
  <p:embeddedFontLst>
    <p:embeddedFont>
      <p:font typeface="DM Sans" pitchFamily="2" charset="0"/>
      <p:regular r:id="rId14"/>
      <p:bold r:id="rId15"/>
      <p:italic r:id="rId16"/>
      <p:boldItalic r:id="rId17"/>
    </p:embeddedFont>
    <p:embeddedFont>
      <p:font typeface="DM Sans Medium" pitchFamily="2" charset="0"/>
      <p:regular r:id="rId18"/>
      <p:bold r:id="rId19"/>
      <p:italic r:id="rId20"/>
      <p:boldItalic r:id="rId21"/>
    </p:embeddedFont>
    <p:embeddedFont>
      <p:font typeface="Prompt" panose="00000500000000000000" pitchFamily="2" charset="-34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OW+dS2SAJ6gtbLJj1Rv1GQ2zf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96"/>
      </p:cViewPr>
      <p:guideLst>
        <p:guide orient="horz" pos="217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A737C208-A891-65F4-ECE2-E8B4D8271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46703406-E0FF-0172-9B8A-8D5039082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90731B95-DBCF-E73F-F407-5C3444A1E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532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05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68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121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094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583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63A82B3F-E200-CD65-739B-729FDAFEF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73E5E5EB-1AE7-EF0E-8657-CA92406015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08C60707-CF03-A318-71D2-7563916C98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055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A81490CB-A569-DF57-ABAC-431BEF355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45EFF23D-AF64-A450-1D3E-13D4BD2FD0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0BEFDDFA-51C4-B6C8-303F-3FD0348EE9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496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FA216CDD-A2C1-E3D2-4822-41765DD7A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D0DB5CF4-2B64-0C82-EA7C-20102E57B0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E6FC8DED-E635-7C05-3EB6-A556A37F79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569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"/>
          <p:cNvGrpSpPr/>
          <p:nvPr/>
        </p:nvGrpSpPr>
        <p:grpSpPr>
          <a:xfrm>
            <a:off x="2940205" y="-1454436"/>
            <a:ext cx="11649253" cy="3421830"/>
            <a:chOff x="0" y="-38100"/>
            <a:chExt cx="4790769" cy="850900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4790769" cy="812800"/>
            </a:xfrm>
            <a:custGeom>
              <a:avLst/>
              <a:gdLst/>
              <a:ahLst/>
              <a:cxnLst/>
              <a:rect l="l" t="t" r="r" b="b"/>
              <a:pathLst>
                <a:path w="4098951" h="812800" extrusionOk="0">
                  <a:moveTo>
                    <a:pt x="25370" y="0"/>
                  </a:moveTo>
                  <a:lnTo>
                    <a:pt x="4073582" y="0"/>
                  </a:lnTo>
                  <a:cubicBezTo>
                    <a:pt x="4080310" y="0"/>
                    <a:pt x="4086763" y="2673"/>
                    <a:pt x="4091521" y="7431"/>
                  </a:cubicBezTo>
                  <a:cubicBezTo>
                    <a:pt x="4096279" y="12188"/>
                    <a:pt x="4098951" y="18641"/>
                    <a:pt x="4098951" y="25370"/>
                  </a:cubicBezTo>
                  <a:lnTo>
                    <a:pt x="4098951" y="787430"/>
                  </a:lnTo>
                  <a:cubicBezTo>
                    <a:pt x="4098951" y="794159"/>
                    <a:pt x="4096279" y="800611"/>
                    <a:pt x="4091521" y="805369"/>
                  </a:cubicBezTo>
                  <a:cubicBezTo>
                    <a:pt x="4086763" y="810127"/>
                    <a:pt x="4080310" y="812800"/>
                    <a:pt x="4073582" y="812800"/>
                  </a:cubicBezTo>
                  <a:lnTo>
                    <a:pt x="25370" y="812800"/>
                  </a:lnTo>
                  <a:cubicBezTo>
                    <a:pt x="18641" y="812800"/>
                    <a:pt x="12188" y="810127"/>
                    <a:pt x="7431" y="805369"/>
                  </a:cubicBezTo>
                  <a:cubicBezTo>
                    <a:pt x="2673" y="800611"/>
                    <a:pt x="0" y="794159"/>
                    <a:pt x="0" y="787430"/>
                  </a:cubicBezTo>
                  <a:lnTo>
                    <a:pt x="0" y="25370"/>
                  </a:lnTo>
                  <a:cubicBezTo>
                    <a:pt x="0" y="18641"/>
                    <a:pt x="2673" y="12188"/>
                    <a:pt x="7431" y="7431"/>
                  </a:cubicBezTo>
                  <a:cubicBezTo>
                    <a:pt x="12188" y="2673"/>
                    <a:pt x="18641" y="0"/>
                    <a:pt x="25370" y="0"/>
                  </a:cubicBezTo>
                  <a:close/>
                </a:path>
              </a:pathLst>
            </a:custGeom>
            <a:solidFill>
              <a:srgbClr val="FFFFFF">
                <a:alpha val="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0205" y="187074"/>
            <a:ext cx="1642364" cy="16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226479" y="3404436"/>
            <a:ext cx="6467389" cy="93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35"/>
              <a:buFont typeface="Arial"/>
              <a:buNone/>
            </a:pPr>
            <a:r>
              <a:rPr lang="en-US" sz="4335" b="1" i="0" u="none" strike="noStrike" cap="none" dirty="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Problem Statement: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226478" y="4338410"/>
            <a:ext cx="5000601" cy="93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35"/>
              <a:buFont typeface="Arial"/>
              <a:buNone/>
            </a:pPr>
            <a:r>
              <a:rPr lang="en-US" sz="4335" b="1" i="0" u="none" strike="noStrike" cap="none" dirty="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PS NO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226477" y="5272384"/>
            <a:ext cx="5000601" cy="93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35"/>
              <a:buFont typeface="Arial"/>
              <a:buNone/>
            </a:pPr>
            <a:r>
              <a:rPr lang="en-US" sz="4335" b="1" i="0" u="none" strike="noStrike" cap="none" dirty="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College Name: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226477" y="6206358"/>
            <a:ext cx="5000601" cy="93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35"/>
              <a:buFont typeface="Arial"/>
              <a:buNone/>
            </a:pPr>
            <a:r>
              <a:rPr lang="en-US" sz="4335" b="1" i="0" u="none" strike="noStrike" cap="none" dirty="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Team Name: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226476" y="7140332"/>
            <a:ext cx="5000601" cy="93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35"/>
              <a:buFont typeface="Arial"/>
              <a:buNone/>
            </a:pPr>
            <a:r>
              <a:rPr lang="en-US" sz="4335" b="1" i="0" u="none" strike="noStrike" cap="none" dirty="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Team Members: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906642" y="187074"/>
            <a:ext cx="8643937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400" b="1" i="0" dirty="0">
                <a:solidFill>
                  <a:srgbClr val="FFFFFF"/>
                </a:solidFill>
                <a:effectLst/>
                <a:latin typeface="YAD1aLikJo8_0"/>
              </a:rPr>
              <a:t>VASANTDADA PATIL PRATISHTHAN'S</a:t>
            </a:r>
            <a:endParaRPr lang="en-US" sz="2400" b="1" dirty="0">
              <a:solidFill>
                <a:srgbClr val="FFFFFF"/>
              </a:solidFill>
              <a:effectLst/>
              <a:latin typeface="YAD1aLikJo8_0"/>
            </a:endParaRPr>
          </a:p>
          <a:p>
            <a:pPr algn="ctr"/>
            <a:r>
              <a:rPr lang="en-US" sz="2400" b="1" i="0" dirty="0">
                <a:solidFill>
                  <a:srgbClr val="FFFFFF"/>
                </a:solidFill>
                <a:effectLst/>
                <a:latin typeface="YAD1aLikJo8_0"/>
              </a:rPr>
              <a:t>COLLEGE OF ENGINEERING AND VISUAL ARTS</a:t>
            </a:r>
            <a:endParaRPr lang="en-US" sz="2400" b="1" dirty="0">
              <a:solidFill>
                <a:srgbClr val="FFFFFF"/>
              </a:solidFill>
              <a:effectLst/>
              <a:latin typeface="YAD1aLikJo8_0"/>
            </a:endParaRPr>
          </a:p>
          <a:p>
            <a:pPr algn="ctr"/>
            <a:r>
              <a:rPr lang="en-US" sz="2000" b="0" i="0" dirty="0">
                <a:solidFill>
                  <a:srgbClr val="FFFFFF"/>
                </a:solidFill>
                <a:effectLst/>
                <a:latin typeface="YACkoJtKJ38_0"/>
              </a:rPr>
              <a:t>NAAC ‘A’ Grade Accredited, ISO 9001:2015 Certified Institute</a:t>
            </a:r>
            <a:endParaRPr lang="en-US" sz="2000" dirty="0">
              <a:solidFill>
                <a:srgbClr val="FFFFFF"/>
              </a:solidFill>
              <a:effectLst/>
              <a:latin typeface="YACkoJtKJ38_0"/>
            </a:endParaRPr>
          </a:p>
          <a:p>
            <a:pPr algn="ctr"/>
            <a:r>
              <a:rPr lang="en-US" sz="2000" b="0" i="0" dirty="0">
                <a:solidFill>
                  <a:srgbClr val="FFFFFF"/>
                </a:solidFill>
                <a:effectLst/>
                <a:latin typeface="YACkoJtKJ38_0"/>
              </a:rPr>
              <a:t>Department of Information Technology</a:t>
            </a:r>
            <a:endParaRPr lang="en-US" sz="2000" dirty="0">
              <a:solidFill>
                <a:srgbClr val="FFFFFF"/>
              </a:solidFill>
              <a:effectLst/>
              <a:latin typeface="YACkoJtKJ38_0"/>
            </a:endParaRPr>
          </a:p>
          <a:p>
            <a:pPr algn="ctr"/>
            <a:r>
              <a:rPr lang="en-US" sz="2000" b="0" i="0" dirty="0">
                <a:solidFill>
                  <a:srgbClr val="FFFFFF"/>
                </a:solidFill>
                <a:effectLst/>
                <a:latin typeface="YACkoJtKJ38_0"/>
              </a:rPr>
              <a:t>NBA Accredited (Dated 01/07/2024 to 30/06/2027)</a:t>
            </a:r>
            <a:endParaRPr lang="en-US" sz="2000" dirty="0">
              <a:solidFill>
                <a:srgbClr val="FFFFFF"/>
              </a:solidFill>
              <a:effectLst/>
              <a:latin typeface="YACkoJtKJ38_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6D1BD-1EE7-4554-A3A3-05E3182DA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479" y="0"/>
            <a:ext cx="2142818" cy="2142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FA804-E7F1-429A-9C7A-9C2AB87B3B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46" t="34044" r="5648" b="32949"/>
          <a:stretch/>
        </p:blipFill>
        <p:spPr>
          <a:xfrm>
            <a:off x="10594134" y="2584236"/>
            <a:ext cx="7199087" cy="2801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C9DE6C-3D36-4298-998E-FA3AE1DA6A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6138" y="-368863"/>
            <a:ext cx="3028881" cy="3028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E92CE8-3E94-01B2-54D8-DB7CECE2A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93676" y="6003000"/>
            <a:ext cx="2558044" cy="103373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C2965E7-0F9D-D6BD-019C-5675375A1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56588" y="6341643"/>
            <a:ext cx="2232740" cy="479794"/>
          </a:xfrm>
          <a:prstGeom prst="rect">
            <a:avLst/>
          </a:prstGeom>
        </p:spPr>
      </p:pic>
      <p:sp>
        <p:nvSpPr>
          <p:cNvPr id="8" name="Google Shape;92;p1">
            <a:extLst>
              <a:ext uri="{FF2B5EF4-FFF2-40B4-BE49-F238E27FC236}">
                <a16:creationId xmlns:a16="http://schemas.microsoft.com/office/drawing/2014/main" id="{FCA1046D-9025-42C7-0AE7-A76472912326}"/>
              </a:ext>
            </a:extLst>
          </p:cNvPr>
          <p:cNvSpPr txBox="1"/>
          <p:nvPr/>
        </p:nvSpPr>
        <p:spPr>
          <a:xfrm>
            <a:off x="13246893" y="5272384"/>
            <a:ext cx="1893568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35"/>
              <a:buFont typeface="Arial"/>
              <a:buNone/>
            </a:pPr>
            <a:r>
              <a:rPr lang="en-US" sz="2400" b="1" dirty="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Powered By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87;p1">
            <a:extLst>
              <a:ext uri="{FF2B5EF4-FFF2-40B4-BE49-F238E27FC236}">
                <a16:creationId xmlns:a16="http://schemas.microsoft.com/office/drawing/2014/main" id="{B1E948AB-E561-9A5D-C7F3-7433720E316D}"/>
              </a:ext>
            </a:extLst>
          </p:cNvPr>
          <p:cNvGrpSpPr/>
          <p:nvPr/>
        </p:nvGrpSpPr>
        <p:grpSpPr>
          <a:xfrm>
            <a:off x="11552240" y="4648395"/>
            <a:ext cx="5282871" cy="2491937"/>
            <a:chOff x="0" y="-38100"/>
            <a:chExt cx="4790769" cy="1655261"/>
          </a:xfrm>
        </p:grpSpPr>
        <p:sp>
          <p:nvSpPr>
            <p:cNvPr id="11" name="Google Shape;88;p1">
              <a:extLst>
                <a:ext uri="{FF2B5EF4-FFF2-40B4-BE49-F238E27FC236}">
                  <a16:creationId xmlns:a16="http://schemas.microsoft.com/office/drawing/2014/main" id="{09DA8E04-3DF1-FFEE-4396-8FD1EEDA3FAA}"/>
                </a:ext>
              </a:extLst>
            </p:cNvPr>
            <p:cNvSpPr/>
            <p:nvPr/>
          </p:nvSpPr>
          <p:spPr>
            <a:xfrm>
              <a:off x="0" y="804361"/>
              <a:ext cx="4790769" cy="812800"/>
            </a:xfrm>
            <a:custGeom>
              <a:avLst/>
              <a:gdLst/>
              <a:ahLst/>
              <a:cxnLst/>
              <a:rect l="l" t="t" r="r" b="b"/>
              <a:pathLst>
                <a:path w="4098951" h="812800" extrusionOk="0">
                  <a:moveTo>
                    <a:pt x="25370" y="0"/>
                  </a:moveTo>
                  <a:lnTo>
                    <a:pt x="4073582" y="0"/>
                  </a:lnTo>
                  <a:cubicBezTo>
                    <a:pt x="4080310" y="0"/>
                    <a:pt x="4086763" y="2673"/>
                    <a:pt x="4091521" y="7431"/>
                  </a:cubicBezTo>
                  <a:cubicBezTo>
                    <a:pt x="4096279" y="12188"/>
                    <a:pt x="4098951" y="18641"/>
                    <a:pt x="4098951" y="25370"/>
                  </a:cubicBezTo>
                  <a:lnTo>
                    <a:pt x="4098951" y="787430"/>
                  </a:lnTo>
                  <a:cubicBezTo>
                    <a:pt x="4098951" y="794159"/>
                    <a:pt x="4096279" y="800611"/>
                    <a:pt x="4091521" y="805369"/>
                  </a:cubicBezTo>
                  <a:cubicBezTo>
                    <a:pt x="4086763" y="810127"/>
                    <a:pt x="4080310" y="812800"/>
                    <a:pt x="4073582" y="812800"/>
                  </a:cubicBezTo>
                  <a:lnTo>
                    <a:pt x="25370" y="812800"/>
                  </a:lnTo>
                  <a:cubicBezTo>
                    <a:pt x="18641" y="812800"/>
                    <a:pt x="12188" y="810127"/>
                    <a:pt x="7431" y="805369"/>
                  </a:cubicBezTo>
                  <a:cubicBezTo>
                    <a:pt x="2673" y="800611"/>
                    <a:pt x="0" y="794159"/>
                    <a:pt x="0" y="787430"/>
                  </a:cubicBezTo>
                  <a:lnTo>
                    <a:pt x="0" y="25370"/>
                  </a:lnTo>
                  <a:cubicBezTo>
                    <a:pt x="0" y="18641"/>
                    <a:pt x="2673" y="12188"/>
                    <a:pt x="7431" y="7431"/>
                  </a:cubicBezTo>
                  <a:cubicBezTo>
                    <a:pt x="12188" y="2673"/>
                    <a:pt x="18641" y="0"/>
                    <a:pt x="25370" y="0"/>
                  </a:cubicBezTo>
                  <a:close/>
                </a:path>
              </a:pathLst>
            </a:custGeom>
            <a:solidFill>
              <a:srgbClr val="FFFFFF">
                <a:alpha val="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89;p1">
              <a:extLst>
                <a:ext uri="{FF2B5EF4-FFF2-40B4-BE49-F238E27FC236}">
                  <a16:creationId xmlns:a16="http://schemas.microsoft.com/office/drawing/2014/main" id="{611BF88D-CF11-12F5-13B4-3C97C1A5B2E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46D2031A-0B10-CA2D-184D-901EA2550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>
            <a:extLst>
              <a:ext uri="{FF2B5EF4-FFF2-40B4-BE49-F238E27FC236}">
                <a16:creationId xmlns:a16="http://schemas.microsoft.com/office/drawing/2014/main" id="{7E482EC3-CE7B-5E61-7B1F-274FD0AE7E6F}"/>
              </a:ext>
            </a:extLst>
          </p:cNvPr>
          <p:cNvSpPr txBox="1"/>
          <p:nvPr/>
        </p:nvSpPr>
        <p:spPr>
          <a:xfrm>
            <a:off x="3671400" y="9591628"/>
            <a:ext cx="10945200" cy="62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VASANTDADA PATI</a:t>
            </a:r>
            <a:r>
              <a:rPr lang="en-US" sz="15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 PRATISHTHAN’S</a:t>
            </a:r>
            <a:r>
              <a:rPr lang="en-US" sz="2899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COLLEGE OF ENGINEERING &amp; VISUAL ARTS | IDEATHON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A24F6C-EDE6-2FD4-BEDE-280D74C8FA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6" t="34044" r="5648" b="32949"/>
          <a:stretch/>
        </p:blipFill>
        <p:spPr>
          <a:xfrm>
            <a:off x="16087725" y="9386499"/>
            <a:ext cx="2200275" cy="856358"/>
          </a:xfrm>
          <a:prstGeom prst="rect">
            <a:avLst/>
          </a:prstGeom>
        </p:spPr>
      </p:pic>
      <p:sp>
        <p:nvSpPr>
          <p:cNvPr id="6" name="Google Shape;116;p3">
            <a:extLst>
              <a:ext uri="{FF2B5EF4-FFF2-40B4-BE49-F238E27FC236}">
                <a16:creationId xmlns:a16="http://schemas.microsoft.com/office/drawing/2014/main" id="{E8415B0E-0D30-CD7A-0B2D-CAA24F3C44D5}"/>
              </a:ext>
            </a:extLst>
          </p:cNvPr>
          <p:cNvSpPr txBox="1"/>
          <p:nvPr/>
        </p:nvSpPr>
        <p:spPr>
          <a:xfrm>
            <a:off x="1257113" y="701902"/>
            <a:ext cx="14352837" cy="102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5">
              <a:lnSpc>
                <a:spcPct val="127997"/>
              </a:lnSpc>
              <a:buSzPts val="5204"/>
            </a:pPr>
            <a:r>
              <a:rPr lang="en-US" sz="5204" b="1" dirty="0">
                <a:solidFill>
                  <a:srgbClr val="FFFFFF"/>
                </a:solidFill>
                <a:latin typeface="Prompt"/>
                <a:cs typeface="Prompt"/>
                <a:sym typeface="Prompt"/>
              </a:rPr>
              <a:t>Conclusion </a:t>
            </a:r>
            <a:r>
              <a:rPr lang="en-US" sz="5204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cs typeface="Prompt"/>
                <a:sym typeface="Prompt"/>
              </a:rPr>
              <a:t>&amp;</a:t>
            </a:r>
            <a:r>
              <a:rPr lang="en-US" sz="5204" b="1" dirty="0">
                <a:solidFill>
                  <a:srgbClr val="FFFFFF"/>
                </a:solidFill>
                <a:latin typeface="Prompt"/>
                <a:cs typeface="Prompt"/>
                <a:sym typeface="Prompt"/>
              </a:rPr>
              <a:t> </a:t>
            </a:r>
            <a:r>
              <a:rPr lang="en-US" sz="5204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cs typeface="Prompt"/>
                <a:sym typeface="Prompt"/>
              </a:rPr>
              <a:t>Closing</a:t>
            </a: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DCB5786E-7477-3105-4B6D-61C5E9FCA4AA}"/>
              </a:ext>
            </a:extLst>
          </p:cNvPr>
          <p:cNvSpPr txBox="1"/>
          <p:nvPr/>
        </p:nvSpPr>
        <p:spPr>
          <a:xfrm>
            <a:off x="1257113" y="1726991"/>
            <a:ext cx="1170164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Long-term vision (AI-powered, global scale, predictive healthcare).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Next-level enhancements (IoT, blockchain, cloud-native expansion).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Wrap-up with final impact statement.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bg1"/>
                </a:solidFill>
              </a:rPr>
              <a:t>Thank-you + Contact details.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4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3671400" y="9591628"/>
            <a:ext cx="10945200" cy="62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VASANTDADA PATI</a:t>
            </a:r>
            <a:r>
              <a:rPr lang="en-US" sz="15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 PRATISHTHAN’S</a:t>
            </a:r>
            <a:r>
              <a:rPr lang="en-US" sz="2899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COLLEGE OF ENGINEERING &amp; VISUAL ARTS | IDEATHON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4B390-12FD-4CF7-9D87-0F41D4554B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6" t="34044" r="5648" b="32949"/>
          <a:stretch/>
        </p:blipFill>
        <p:spPr>
          <a:xfrm>
            <a:off x="16087725" y="9386499"/>
            <a:ext cx="2200275" cy="856358"/>
          </a:xfrm>
          <a:prstGeom prst="rect">
            <a:avLst/>
          </a:prstGeom>
        </p:spPr>
      </p:pic>
      <p:sp>
        <p:nvSpPr>
          <p:cNvPr id="6" name="Google Shape;116;p3">
            <a:extLst>
              <a:ext uri="{FF2B5EF4-FFF2-40B4-BE49-F238E27FC236}">
                <a16:creationId xmlns:a16="http://schemas.microsoft.com/office/drawing/2014/main" id="{7E039556-9059-450D-ACE0-A25D20AA3E3C}"/>
              </a:ext>
            </a:extLst>
          </p:cNvPr>
          <p:cNvSpPr txBox="1"/>
          <p:nvPr/>
        </p:nvSpPr>
        <p:spPr>
          <a:xfrm>
            <a:off x="1257113" y="701902"/>
            <a:ext cx="14352837" cy="106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IMPORTANT POINTS TO </a:t>
            </a:r>
            <a:r>
              <a:rPr lang="en-US" sz="5400" b="1" i="0" u="none" strike="noStrike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ea typeface="Prompt"/>
                <a:cs typeface="Prompt"/>
                <a:sym typeface="Prompt"/>
              </a:rPr>
              <a:t>REMEMBER </a:t>
            </a:r>
            <a:endParaRPr lang="en-US" sz="1600" b="0" i="0" u="none" strike="noStrike" cap="none" dirty="0">
              <a:solidFill>
                <a:schemeClr val="accent6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7;p3">
            <a:extLst>
              <a:ext uri="{FF2B5EF4-FFF2-40B4-BE49-F238E27FC236}">
                <a16:creationId xmlns:a16="http://schemas.microsoft.com/office/drawing/2014/main" id="{E2C17E6D-6C5D-416D-9F90-F5D048E3649E}"/>
              </a:ext>
            </a:extLst>
          </p:cNvPr>
          <p:cNvSpPr txBox="1"/>
          <p:nvPr/>
        </p:nvSpPr>
        <p:spPr>
          <a:xfrm>
            <a:off x="1228538" y="1730768"/>
            <a:ext cx="13771312" cy="47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Create a comprehensive business model canvas that encompasses all the relevant factors.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E613DC-E828-4AA8-BEDE-D12F1AECF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538" y="2186902"/>
            <a:ext cx="14608113" cy="520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anose="020B0604020202020204" charset="0"/>
              </a:rPr>
              <a:t>The presentation must not exceed 10-12 slides.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anose="020B0604020202020204" charset="0"/>
              </a:rPr>
              <a:t>Use clean, professional fonts and maintain an uncluttered layout.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anose="020B0604020202020204" charset="0"/>
              </a:rPr>
              <a:t>Ensure all assigned topics are covered in the solution description.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anose="020B0604020202020204" charset="0"/>
              </a:rPr>
              <a:t>Present information in concise bullet points; avoid lengthy paragraphs.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bg1"/>
                </a:solidFill>
                <a:latin typeface="DM Sans" panose="020B0604020202020204" charset="0"/>
              </a:rPr>
              <a:t>Remove the Bullet point from the above slides.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DM Sans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anose="020B0604020202020204" charset="0"/>
              </a:rPr>
              <a:t>Keep explanations clear, precise, and easy to follow.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anose="020B0604020202020204" charset="0"/>
              </a:rPr>
              <a:t>Evaluation for Round 3 will be based solely on this PPT; no revisions will be permitted.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M Sans" panose="020B0604020202020204" charset="0"/>
              </a:rPr>
              <a:t>AI-generated or automated PPT content is strictly prohibited.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033A3-5EBE-4E01-8469-C670D1EC5B5D}"/>
              </a:ext>
            </a:extLst>
          </p:cNvPr>
          <p:cNvSpPr txBox="1"/>
          <p:nvPr/>
        </p:nvSpPr>
        <p:spPr>
          <a:xfrm>
            <a:off x="3671400" y="8272211"/>
            <a:ext cx="10557510" cy="568041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</a:pPr>
            <a:r>
              <a:rPr lang="en-US" sz="240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M Sans Medium"/>
                <a:ea typeface="DM Sans Medium"/>
                <a:cs typeface="DM Sans Medium"/>
                <a:sym typeface="DM Sans Medium"/>
              </a:rPr>
              <a:t>Name</a:t>
            </a:r>
            <a:r>
              <a:rPr lang="en-US" sz="2400" b="1" u="none" strike="noStrike" dirty="0">
                <a:solidFill>
                  <a:schemeClr val="tx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the PPT:</a:t>
            </a:r>
            <a:r>
              <a:rPr lang="en-US" sz="2400" b="1" dirty="0">
                <a:solidFill>
                  <a:schemeClr val="tx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teamname_problemstatementnumber</a:t>
            </a:r>
            <a:r>
              <a:rPr lang="en-US" sz="2400" b="1" u="none" strike="noStrike" dirty="0" err="1">
                <a:solidFill>
                  <a:schemeClr val="tx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_projectname</a:t>
            </a:r>
            <a:endParaRPr lang="en-US" b="1" u="none" strike="noStrike" dirty="0">
              <a:solidFill>
                <a:schemeClr val="tx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056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1257113" y="601890"/>
            <a:ext cx="9278539" cy="102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4"/>
              <a:buFont typeface="Arial"/>
              <a:buNone/>
            </a:pPr>
            <a:r>
              <a:rPr lang="en-US" sz="5204" b="1" i="0" u="none" strike="noStrike" cap="none" dirty="0">
                <a:solidFill>
                  <a:schemeClr val="bg1"/>
                </a:solidFill>
                <a:latin typeface="Prompt"/>
                <a:ea typeface="Prompt"/>
                <a:cs typeface="Prompt"/>
                <a:sym typeface="Prompt"/>
              </a:rPr>
              <a:t>Problem </a:t>
            </a:r>
            <a:r>
              <a:rPr lang="en-US" sz="5204" b="1" i="0" u="none" strike="noStrike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ea typeface="Prompt"/>
                <a:cs typeface="Prompt"/>
                <a:sym typeface="Prompt"/>
              </a:rPr>
              <a:t>Statement</a:t>
            </a:r>
            <a:endParaRPr lang="en-US" sz="1400" b="0" i="0" u="none" strike="noStrike" cap="none" dirty="0">
              <a:solidFill>
                <a:schemeClr val="accent6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257113" y="1626979"/>
            <a:ext cx="11701649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bg1"/>
              </a:buClr>
              <a:buSzPts val="32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What critical issue in healthcare are you solving? </a:t>
            </a:r>
          </a:p>
          <a:p>
            <a:pPr marL="342900" lvl="0" indent="-342900">
              <a:lnSpc>
                <a:spcPct val="150000"/>
              </a:lnSpc>
              <a:buClr>
                <a:schemeClr val="bg1"/>
              </a:buClr>
              <a:buSzPts val="32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Real-world pain points faced by patients/doctors.</a:t>
            </a:r>
          </a:p>
          <a:p>
            <a:pPr marL="342900" lvl="0" indent="-342900">
              <a:lnSpc>
                <a:spcPct val="150000"/>
              </a:lnSpc>
              <a:buClr>
                <a:schemeClr val="bg1"/>
              </a:buClr>
              <a:buSzPts val="32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Data/statistics to show urgency (with sources). </a:t>
            </a:r>
          </a:p>
          <a:p>
            <a:pPr marL="342900" lvl="0" indent="-342900">
              <a:lnSpc>
                <a:spcPct val="150000"/>
              </a:lnSpc>
              <a:buClr>
                <a:schemeClr val="bg1"/>
              </a:buClr>
              <a:buSzPts val="32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(similar to Technical Research &amp; Insights → Both cover healthcare challenge + gap analysis).</a:t>
            </a:r>
            <a:endParaRPr lang="en-US" sz="2400" b="0" i="0" u="none" strike="noStrike" cap="none" dirty="0">
              <a:solidFill>
                <a:schemeClr val="bg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3671400" y="9591628"/>
            <a:ext cx="10945200" cy="62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VASANTDADA PATI</a:t>
            </a:r>
            <a:r>
              <a:rPr lang="en-US" sz="15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 PRATISHTHAN’S</a:t>
            </a:r>
            <a:r>
              <a:rPr lang="en-US" sz="2899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COLLEGE OF ENGINEERING &amp; VISUAL ARTS | IDEATHON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4B390-12FD-4CF7-9D87-0F41D4554B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6" t="34044" r="5648" b="32949"/>
          <a:stretch/>
        </p:blipFill>
        <p:spPr>
          <a:xfrm>
            <a:off x="16087725" y="9386499"/>
            <a:ext cx="2200275" cy="8563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3671400" y="9591628"/>
            <a:ext cx="10945200" cy="62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VASANTDADA PATI</a:t>
            </a:r>
            <a:r>
              <a:rPr lang="en-US" sz="15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 PRATISHTHAN’S</a:t>
            </a:r>
            <a:r>
              <a:rPr lang="en-US" sz="2899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COLLEGE OF ENGINEERING &amp; VISUAL ARTS | IDEATHON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4B390-12FD-4CF7-9D87-0F41D4554B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6" t="34044" r="5648" b="32949"/>
          <a:stretch/>
        </p:blipFill>
        <p:spPr>
          <a:xfrm>
            <a:off x="16087725" y="9386499"/>
            <a:ext cx="2200275" cy="856358"/>
          </a:xfrm>
          <a:prstGeom prst="rect">
            <a:avLst/>
          </a:prstGeom>
        </p:spPr>
      </p:pic>
      <p:sp>
        <p:nvSpPr>
          <p:cNvPr id="6" name="Google Shape;116;p3">
            <a:extLst>
              <a:ext uri="{FF2B5EF4-FFF2-40B4-BE49-F238E27FC236}">
                <a16:creationId xmlns:a16="http://schemas.microsoft.com/office/drawing/2014/main" id="{7E039556-9059-450D-ACE0-A25D20AA3E3C}"/>
              </a:ext>
            </a:extLst>
          </p:cNvPr>
          <p:cNvSpPr txBox="1"/>
          <p:nvPr/>
        </p:nvSpPr>
        <p:spPr>
          <a:xfrm>
            <a:off x="1257113" y="701902"/>
            <a:ext cx="14352837" cy="102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4"/>
              <a:buFont typeface="Arial"/>
              <a:buNone/>
            </a:pPr>
            <a:r>
              <a:rPr lang="en-US" sz="5204" b="1" dirty="0">
                <a:solidFill>
                  <a:srgbClr val="FFFFFF"/>
                </a:solidFill>
                <a:latin typeface="Prompt"/>
                <a:cs typeface="Prompt"/>
                <a:sym typeface="Prompt"/>
              </a:rPr>
              <a:t>Current Gaps </a:t>
            </a:r>
            <a:r>
              <a:rPr lang="en-US" sz="5204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cs typeface="Prompt"/>
                <a:sym typeface="Prompt"/>
              </a:rPr>
              <a:t>&amp;</a:t>
            </a:r>
            <a:r>
              <a:rPr lang="en-US" sz="5204" b="1" dirty="0">
                <a:solidFill>
                  <a:srgbClr val="FFFFFF"/>
                </a:solidFill>
                <a:latin typeface="Prompt"/>
                <a:cs typeface="Prompt"/>
                <a:sym typeface="Prompt"/>
              </a:rPr>
              <a:t> </a:t>
            </a:r>
            <a:r>
              <a:rPr lang="en-US" sz="5204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cs typeface="Prompt"/>
                <a:sym typeface="Prompt"/>
              </a:rPr>
              <a:t>Market Needs</a:t>
            </a:r>
            <a:endParaRPr lang="en-US" sz="1400" b="0" i="0" u="none" strike="noStrike" cap="none" dirty="0">
              <a:solidFill>
                <a:schemeClr val="accent6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88AB9A92-DE33-4870-88CA-9F9266C67483}"/>
              </a:ext>
            </a:extLst>
          </p:cNvPr>
          <p:cNvSpPr txBox="1"/>
          <p:nvPr/>
        </p:nvSpPr>
        <p:spPr>
          <a:xfrm>
            <a:off x="1257113" y="1726991"/>
            <a:ext cx="1170164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Why current solutions are failing?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bg1"/>
                </a:solidFill>
              </a:rPr>
              <a:t>Challenges in existing approaches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Scope of improvement in terms of technology.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(similar to Technical Research &amp; Insights).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5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3671400" y="9591628"/>
            <a:ext cx="10945200" cy="62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VASANTDADA PATI</a:t>
            </a:r>
            <a:r>
              <a:rPr lang="en-US" sz="15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 PRATISHTHAN’S</a:t>
            </a:r>
            <a:r>
              <a:rPr lang="en-US" sz="2899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COLLEGE OF ENGINEERING &amp; VISUAL ARTS | IDEATHON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4B390-12FD-4CF7-9D87-0F41D4554B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6" t="34044" r="5648" b="32949"/>
          <a:stretch/>
        </p:blipFill>
        <p:spPr>
          <a:xfrm>
            <a:off x="16087725" y="9386499"/>
            <a:ext cx="2200275" cy="856358"/>
          </a:xfrm>
          <a:prstGeom prst="rect">
            <a:avLst/>
          </a:prstGeom>
        </p:spPr>
      </p:pic>
      <p:sp>
        <p:nvSpPr>
          <p:cNvPr id="6" name="Google Shape;116;p3">
            <a:extLst>
              <a:ext uri="{FF2B5EF4-FFF2-40B4-BE49-F238E27FC236}">
                <a16:creationId xmlns:a16="http://schemas.microsoft.com/office/drawing/2014/main" id="{7E039556-9059-450D-ACE0-A25D20AA3E3C}"/>
              </a:ext>
            </a:extLst>
          </p:cNvPr>
          <p:cNvSpPr txBox="1"/>
          <p:nvPr/>
        </p:nvSpPr>
        <p:spPr>
          <a:xfrm>
            <a:off x="1257113" y="701902"/>
            <a:ext cx="14352837" cy="102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4"/>
              <a:buFont typeface="Arial"/>
              <a:buNone/>
            </a:pPr>
            <a:r>
              <a:rPr lang="en-US" sz="5204" b="1" dirty="0">
                <a:solidFill>
                  <a:srgbClr val="FFFFFF"/>
                </a:solidFill>
                <a:latin typeface="Prompt"/>
                <a:cs typeface="Prompt"/>
                <a:sym typeface="Prompt"/>
              </a:rPr>
              <a:t>Technical Solution </a:t>
            </a:r>
            <a:r>
              <a:rPr lang="en-US" sz="5204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cs typeface="Prompt"/>
                <a:sym typeface="Prompt"/>
              </a:rPr>
              <a:t>&amp;</a:t>
            </a:r>
            <a:r>
              <a:rPr lang="en-US" sz="5204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Prompt"/>
                <a:cs typeface="Prompt"/>
                <a:sym typeface="Prompt"/>
              </a:rPr>
              <a:t> </a:t>
            </a:r>
            <a:r>
              <a:rPr lang="en-US" sz="5204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cs typeface="Prompt"/>
                <a:sym typeface="Prompt"/>
              </a:rPr>
              <a:t>Technology Stack</a:t>
            </a:r>
            <a:endParaRPr lang="en-US" sz="1400" b="0" i="0" u="none" strike="noStrike" cap="none" dirty="0">
              <a:solidFill>
                <a:schemeClr val="accent6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88AB9A92-DE33-4870-88CA-9F9266C67483}"/>
              </a:ext>
            </a:extLst>
          </p:cNvPr>
          <p:cNvSpPr txBox="1"/>
          <p:nvPr/>
        </p:nvSpPr>
        <p:spPr>
          <a:xfrm>
            <a:off x="1257113" y="1726991"/>
            <a:ext cx="11701649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Your core idea in 1–2 lines.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bg1"/>
                </a:solidFill>
              </a:rPr>
              <a:t>Block diagram / architecture sketch.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How the technology addresses the gap.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(similar to Proposed Solution – Architecture View)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Can use next slide for: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bg1"/>
                </a:solidFill>
              </a:rPr>
              <a:t>Languages, frameworks, platforms, ML models, IoT sensors, etc.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Justify why these were chosen (efficiency, scalability, security).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bg1"/>
                </a:solidFill>
              </a:rPr>
              <a:t>Open-source vs proprietary tools.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(similar to Technology Stack &amp; Tools).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2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3671400" y="9591628"/>
            <a:ext cx="10945200" cy="62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VASANTDADA PATI</a:t>
            </a:r>
            <a:r>
              <a:rPr lang="en-US" sz="15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 PRATISHTHAN’S</a:t>
            </a:r>
            <a:r>
              <a:rPr lang="en-US" sz="2899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COLLEGE OF ENGINEERING &amp; VISUAL ARTS | IDEATHON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4B390-12FD-4CF7-9D87-0F41D4554B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6" t="34044" r="5648" b="32949"/>
          <a:stretch/>
        </p:blipFill>
        <p:spPr>
          <a:xfrm>
            <a:off x="16087725" y="9386499"/>
            <a:ext cx="2200275" cy="856358"/>
          </a:xfrm>
          <a:prstGeom prst="rect">
            <a:avLst/>
          </a:prstGeom>
        </p:spPr>
      </p:pic>
      <p:sp>
        <p:nvSpPr>
          <p:cNvPr id="6" name="Google Shape;116;p3">
            <a:extLst>
              <a:ext uri="{FF2B5EF4-FFF2-40B4-BE49-F238E27FC236}">
                <a16:creationId xmlns:a16="http://schemas.microsoft.com/office/drawing/2014/main" id="{7E039556-9059-450D-ACE0-A25D20AA3E3C}"/>
              </a:ext>
            </a:extLst>
          </p:cNvPr>
          <p:cNvSpPr txBox="1"/>
          <p:nvPr/>
        </p:nvSpPr>
        <p:spPr>
          <a:xfrm>
            <a:off x="1257113" y="701902"/>
            <a:ext cx="15420451" cy="102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4"/>
              <a:buFont typeface="Arial"/>
              <a:buNone/>
            </a:pPr>
            <a:r>
              <a:rPr lang="en-US" sz="5204" b="1" i="0" u="none" strike="noStrike" cap="none" dirty="0">
                <a:solidFill>
                  <a:schemeClr val="bg1"/>
                </a:solidFill>
                <a:latin typeface="Prompt"/>
                <a:ea typeface="Prompt"/>
                <a:cs typeface="Prompt"/>
                <a:sym typeface="Prompt"/>
              </a:rPr>
              <a:t>Technical Architecture </a:t>
            </a:r>
            <a:r>
              <a:rPr lang="en-US" sz="5204" b="1" i="0" u="none" strike="noStrike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ea typeface="Prompt"/>
                <a:cs typeface="Prompt"/>
                <a:sym typeface="Prompt"/>
              </a:rPr>
              <a:t>&amp;</a:t>
            </a:r>
            <a:r>
              <a:rPr lang="en-US" sz="5204" b="1" i="0" u="none" strike="noStrike" cap="none" dirty="0">
                <a:solidFill>
                  <a:schemeClr val="bg1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-US" sz="5204" b="1" i="0" u="none" strike="noStrike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ea typeface="Prompt"/>
                <a:cs typeface="Prompt"/>
                <a:sym typeface="Prompt"/>
              </a:rPr>
              <a:t>Algorithm Innovation</a:t>
            </a:r>
          </a:p>
        </p:txBody>
      </p:sp>
      <p:sp>
        <p:nvSpPr>
          <p:cNvPr id="12" name="Google Shape;107;p2">
            <a:extLst>
              <a:ext uri="{FF2B5EF4-FFF2-40B4-BE49-F238E27FC236}">
                <a16:creationId xmlns:a16="http://schemas.microsoft.com/office/drawing/2014/main" id="{3C0AE074-AE9F-470D-AE2E-280AEFB3C92B}"/>
              </a:ext>
            </a:extLst>
          </p:cNvPr>
          <p:cNvSpPr txBox="1"/>
          <p:nvPr/>
        </p:nvSpPr>
        <p:spPr>
          <a:xfrm>
            <a:off x="1257113" y="1726991"/>
            <a:ext cx="11701649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Detailed system architecture / process flow.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Tools, frameworks, cloud, APIs, AI models, or protocols used.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Explain integration points (e.g., with hospital IT, IoT, patient apps).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(similar to System Workflow / Data Pipeline).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Can use next slide for: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Core logic or algorithms explained.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Any ML/AI model and its novelty.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Performance features (real-time response, automation, accuracy).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bg1"/>
                </a:solidFill>
              </a:rPr>
              <a:t>Patentability or innovative protocols.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(similar to Technical Advantages / Differentiators).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7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3671400" y="9591628"/>
            <a:ext cx="10945200" cy="62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VASANTDADA PATI</a:t>
            </a:r>
            <a:r>
              <a:rPr lang="en-US" sz="15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 PRATISHTHAN’S</a:t>
            </a:r>
            <a:r>
              <a:rPr lang="en-US" sz="2899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COLLEGE OF ENGINEERING &amp; VISUAL ARTS | IDEATHON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4B390-12FD-4CF7-9D87-0F41D4554B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6" t="34044" r="5648" b="32949"/>
          <a:stretch/>
        </p:blipFill>
        <p:spPr>
          <a:xfrm>
            <a:off x="16087725" y="9386499"/>
            <a:ext cx="2200275" cy="856358"/>
          </a:xfrm>
          <a:prstGeom prst="rect">
            <a:avLst/>
          </a:prstGeom>
        </p:spPr>
      </p:pic>
      <p:sp>
        <p:nvSpPr>
          <p:cNvPr id="6" name="Google Shape;116;p3">
            <a:extLst>
              <a:ext uri="{FF2B5EF4-FFF2-40B4-BE49-F238E27FC236}">
                <a16:creationId xmlns:a16="http://schemas.microsoft.com/office/drawing/2014/main" id="{7E039556-9059-450D-ACE0-A25D20AA3E3C}"/>
              </a:ext>
            </a:extLst>
          </p:cNvPr>
          <p:cNvSpPr txBox="1"/>
          <p:nvPr/>
        </p:nvSpPr>
        <p:spPr>
          <a:xfrm>
            <a:off x="1257113" y="701902"/>
            <a:ext cx="14352837" cy="102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4"/>
              <a:buFont typeface="Arial"/>
              <a:buNone/>
            </a:pPr>
            <a:r>
              <a:rPr lang="en-US" sz="5204" b="1" dirty="0">
                <a:solidFill>
                  <a:srgbClr val="FFFFFF"/>
                </a:solidFill>
                <a:latin typeface="Prompt"/>
                <a:cs typeface="Prompt"/>
                <a:sym typeface="Prompt"/>
              </a:rPr>
              <a:t>Data Handling </a:t>
            </a:r>
            <a:r>
              <a:rPr lang="en-US" sz="5204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cs typeface="Prompt"/>
                <a:sym typeface="Prompt"/>
              </a:rPr>
              <a:t>&amp;</a:t>
            </a:r>
            <a:r>
              <a:rPr lang="en-US" sz="5204" b="1" dirty="0">
                <a:solidFill>
                  <a:srgbClr val="FFFFFF"/>
                </a:solidFill>
                <a:latin typeface="Prompt"/>
                <a:cs typeface="Prompt"/>
                <a:sym typeface="Prompt"/>
              </a:rPr>
              <a:t> </a:t>
            </a:r>
            <a:r>
              <a:rPr lang="en-US" sz="5204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cs typeface="Prompt"/>
                <a:sym typeface="Prompt"/>
              </a:rPr>
              <a:t>Security</a:t>
            </a: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4D4BC5C1-311F-43B6-A08A-E6A1D09F2203}"/>
              </a:ext>
            </a:extLst>
          </p:cNvPr>
          <p:cNvSpPr txBox="1"/>
          <p:nvPr/>
        </p:nvSpPr>
        <p:spPr>
          <a:xfrm>
            <a:off x="1257113" y="1726991"/>
            <a:ext cx="1170164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How data will be collected, processed, and stored.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Security mechanisms (TLS, encryption, anonymization, HIPAA/GDPR compliance).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If AI/ML used → dataset type + preprocessing approach.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If AI/ML used → dataset type + preprocessing approach.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1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51934AA5-CC3B-E945-F8A1-CCE69FF8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>
            <a:extLst>
              <a:ext uri="{FF2B5EF4-FFF2-40B4-BE49-F238E27FC236}">
                <a16:creationId xmlns:a16="http://schemas.microsoft.com/office/drawing/2014/main" id="{F7A8968F-955C-C82D-82B7-E44DC7E49CD8}"/>
              </a:ext>
            </a:extLst>
          </p:cNvPr>
          <p:cNvSpPr txBox="1"/>
          <p:nvPr/>
        </p:nvSpPr>
        <p:spPr>
          <a:xfrm>
            <a:off x="3671400" y="9591628"/>
            <a:ext cx="10945200" cy="62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VASANTDADA PATI</a:t>
            </a:r>
            <a:r>
              <a:rPr lang="en-US" sz="15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 PRATISHTHAN’S</a:t>
            </a:r>
            <a:r>
              <a:rPr lang="en-US" sz="2899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COLLEGE OF ENGINEERING &amp; VISUAL ARTS | IDEATHON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EBE210-6E6A-3E6D-8CCE-89C8CABD2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6" t="34044" r="5648" b="32949"/>
          <a:stretch/>
        </p:blipFill>
        <p:spPr>
          <a:xfrm>
            <a:off x="16087725" y="9386499"/>
            <a:ext cx="2200275" cy="856358"/>
          </a:xfrm>
          <a:prstGeom prst="rect">
            <a:avLst/>
          </a:prstGeom>
        </p:spPr>
      </p:pic>
      <p:sp>
        <p:nvSpPr>
          <p:cNvPr id="6" name="Google Shape;116;p3">
            <a:extLst>
              <a:ext uri="{FF2B5EF4-FFF2-40B4-BE49-F238E27FC236}">
                <a16:creationId xmlns:a16="http://schemas.microsoft.com/office/drawing/2014/main" id="{27C5FCB5-AB08-C044-7A29-7E8CA321944E}"/>
              </a:ext>
            </a:extLst>
          </p:cNvPr>
          <p:cNvSpPr txBox="1"/>
          <p:nvPr/>
        </p:nvSpPr>
        <p:spPr>
          <a:xfrm>
            <a:off x="1257113" y="701902"/>
            <a:ext cx="14352837" cy="102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4"/>
              <a:buFont typeface="Arial"/>
              <a:buNone/>
            </a:pPr>
            <a:r>
              <a:rPr lang="en-US" sz="5204" b="1" dirty="0">
                <a:solidFill>
                  <a:srgbClr val="FFFFFF"/>
                </a:solidFill>
                <a:latin typeface="Prompt"/>
                <a:cs typeface="Prompt"/>
                <a:sym typeface="Prompt"/>
              </a:rPr>
              <a:t>Prototype </a:t>
            </a:r>
            <a:r>
              <a:rPr lang="en-US" sz="5204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cs typeface="Prompt"/>
                <a:sym typeface="Prompt"/>
              </a:rPr>
              <a:t>&amp;</a:t>
            </a:r>
            <a:r>
              <a:rPr lang="en-US" sz="5204" b="1" dirty="0">
                <a:solidFill>
                  <a:srgbClr val="FFFFFF"/>
                </a:solidFill>
                <a:latin typeface="Prompt"/>
                <a:cs typeface="Prompt"/>
                <a:sym typeface="Prompt"/>
              </a:rPr>
              <a:t> </a:t>
            </a:r>
            <a:r>
              <a:rPr lang="en-US" sz="5204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cs typeface="Prompt"/>
                <a:sym typeface="Prompt"/>
              </a:rPr>
              <a:t>Implementation Roadmap</a:t>
            </a: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AF31F74B-4134-4572-F4F7-E2844E318620}"/>
              </a:ext>
            </a:extLst>
          </p:cNvPr>
          <p:cNvSpPr txBox="1"/>
          <p:nvPr/>
        </p:nvSpPr>
        <p:spPr>
          <a:xfrm>
            <a:off x="1257113" y="1726991"/>
            <a:ext cx="11701649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bg1"/>
                </a:solidFill>
              </a:rPr>
              <a:t>Screenshots, wireframes, or mock-ups.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bg1"/>
                </a:solidFill>
              </a:rPr>
              <a:t>Prototype tech stack (frontend, backend, database, hosting).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bg1"/>
                </a:solidFill>
              </a:rPr>
              <a:t>Demo workflow (user → system → output).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(similar to Prototype / Demo Snapshots).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bg1"/>
                </a:solidFill>
              </a:rPr>
              <a:t>Phase 1: Prototype &amp; validation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Phase 2: MVP with limited users.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Phase 3: Scaling to hospitals, integration with health data systems.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(similar to Future Technical Roadmap but here keep phased approach).</a:t>
            </a:r>
          </a:p>
        </p:txBody>
      </p:sp>
    </p:spTree>
    <p:extLst>
      <p:ext uri="{BB962C8B-B14F-4D97-AF65-F5344CB8AC3E}">
        <p14:creationId xmlns:p14="http://schemas.microsoft.com/office/powerpoint/2010/main" val="342283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7A43B750-7BE3-05AD-2BFF-7BC07BC74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>
            <a:extLst>
              <a:ext uri="{FF2B5EF4-FFF2-40B4-BE49-F238E27FC236}">
                <a16:creationId xmlns:a16="http://schemas.microsoft.com/office/drawing/2014/main" id="{419F2409-9AB1-B20E-6AF5-4CAE3AE99357}"/>
              </a:ext>
            </a:extLst>
          </p:cNvPr>
          <p:cNvSpPr txBox="1"/>
          <p:nvPr/>
        </p:nvSpPr>
        <p:spPr>
          <a:xfrm>
            <a:off x="3671400" y="9591628"/>
            <a:ext cx="10945200" cy="62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VASANTDADA PATI</a:t>
            </a:r>
            <a:r>
              <a:rPr lang="en-US" sz="15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 PRATISHTHAN’S</a:t>
            </a:r>
            <a:r>
              <a:rPr lang="en-US" sz="2899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COLLEGE OF ENGINEERING &amp; VISUAL ARTS | IDEATHON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76D6E2-29DB-4FE5-26E8-E5B5BD0279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6" t="34044" r="5648" b="32949"/>
          <a:stretch/>
        </p:blipFill>
        <p:spPr>
          <a:xfrm>
            <a:off x="16087725" y="9386499"/>
            <a:ext cx="2200275" cy="856358"/>
          </a:xfrm>
          <a:prstGeom prst="rect">
            <a:avLst/>
          </a:prstGeom>
        </p:spPr>
      </p:pic>
      <p:sp>
        <p:nvSpPr>
          <p:cNvPr id="6" name="Google Shape;116;p3">
            <a:extLst>
              <a:ext uri="{FF2B5EF4-FFF2-40B4-BE49-F238E27FC236}">
                <a16:creationId xmlns:a16="http://schemas.microsoft.com/office/drawing/2014/main" id="{F8B5AD96-8981-0AE3-4430-4AC533AB6FCB}"/>
              </a:ext>
            </a:extLst>
          </p:cNvPr>
          <p:cNvSpPr txBox="1"/>
          <p:nvPr/>
        </p:nvSpPr>
        <p:spPr>
          <a:xfrm>
            <a:off x="1257113" y="701902"/>
            <a:ext cx="14352837" cy="102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4"/>
              <a:buFont typeface="Arial"/>
              <a:buNone/>
            </a:pPr>
            <a:r>
              <a:rPr lang="en-US" sz="5204" b="1" dirty="0">
                <a:solidFill>
                  <a:srgbClr val="FFFFFF"/>
                </a:solidFill>
                <a:latin typeface="Prompt"/>
                <a:cs typeface="Prompt"/>
                <a:sym typeface="Prompt"/>
              </a:rPr>
              <a:t>SWOT </a:t>
            </a:r>
            <a:r>
              <a:rPr lang="en-US" sz="5204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cs typeface="Prompt"/>
                <a:sym typeface="Prompt"/>
              </a:rPr>
              <a:t>Analysis </a:t>
            </a: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C81AF866-7AA3-2952-AF54-94E2864BB150}"/>
              </a:ext>
            </a:extLst>
          </p:cNvPr>
          <p:cNvSpPr txBox="1"/>
          <p:nvPr/>
        </p:nvSpPr>
        <p:spPr>
          <a:xfrm>
            <a:off x="1257113" y="1726991"/>
            <a:ext cx="1170164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bg1"/>
                </a:solidFill>
              </a:rPr>
              <a:t>Strengths</a:t>
            </a:r>
            <a:r>
              <a:rPr lang="en-US" sz="2400" dirty="0">
                <a:solidFill>
                  <a:schemeClr val="bg1"/>
                </a:solidFill>
              </a:rPr>
              <a:t>: Tech expertise, innovative algorithm, scalable stack.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bg1"/>
                </a:solidFill>
              </a:rPr>
              <a:t>Weaknesses</a:t>
            </a:r>
            <a:r>
              <a:rPr lang="en-US" sz="2400" dirty="0">
                <a:solidFill>
                  <a:schemeClr val="bg1"/>
                </a:solidFill>
              </a:rPr>
              <a:t>: Early stage, limited datasets, infra cost.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bg1"/>
                </a:solidFill>
              </a:rPr>
              <a:t>Opportunities</a:t>
            </a:r>
            <a:r>
              <a:rPr lang="en-US" sz="2400" dirty="0">
                <a:solidFill>
                  <a:schemeClr val="bg1"/>
                </a:solidFill>
              </a:rPr>
              <a:t>: Large healthcare market, govt. digital health push.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bg1"/>
                </a:solidFill>
              </a:rPr>
              <a:t>Threats</a:t>
            </a:r>
            <a:r>
              <a:rPr lang="en-US" sz="2400" dirty="0">
                <a:solidFill>
                  <a:schemeClr val="bg1"/>
                </a:solidFill>
              </a:rPr>
              <a:t>: Competing startups, regulatory hurdles, tech obsolescence.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346A802B-188B-B82B-7C06-FEABC98F8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>
            <a:extLst>
              <a:ext uri="{FF2B5EF4-FFF2-40B4-BE49-F238E27FC236}">
                <a16:creationId xmlns:a16="http://schemas.microsoft.com/office/drawing/2014/main" id="{4639D570-92D1-3D53-70F5-6CE50A865D6B}"/>
              </a:ext>
            </a:extLst>
          </p:cNvPr>
          <p:cNvSpPr txBox="1"/>
          <p:nvPr/>
        </p:nvSpPr>
        <p:spPr>
          <a:xfrm>
            <a:off x="3671400" y="9591628"/>
            <a:ext cx="10945200" cy="62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VASANTDADA PATI</a:t>
            </a:r>
            <a:r>
              <a:rPr lang="en-US" sz="15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 PRATISHTHAN’S</a:t>
            </a:r>
            <a:r>
              <a:rPr lang="en-US" sz="2899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COLLEGE OF ENGINEERING &amp; VISUAL ARTS | IDEATHON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B4540E-97F9-8F60-8074-7406D1FB90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6" t="34044" r="5648" b="32949"/>
          <a:stretch/>
        </p:blipFill>
        <p:spPr>
          <a:xfrm>
            <a:off x="16087725" y="9386499"/>
            <a:ext cx="2200275" cy="856358"/>
          </a:xfrm>
          <a:prstGeom prst="rect">
            <a:avLst/>
          </a:prstGeom>
        </p:spPr>
      </p:pic>
      <p:sp>
        <p:nvSpPr>
          <p:cNvPr id="6" name="Google Shape;116;p3">
            <a:extLst>
              <a:ext uri="{FF2B5EF4-FFF2-40B4-BE49-F238E27FC236}">
                <a16:creationId xmlns:a16="http://schemas.microsoft.com/office/drawing/2014/main" id="{90764431-1865-AEB9-2AA8-90C0BE02203B}"/>
              </a:ext>
            </a:extLst>
          </p:cNvPr>
          <p:cNvSpPr txBox="1"/>
          <p:nvPr/>
        </p:nvSpPr>
        <p:spPr>
          <a:xfrm>
            <a:off x="1257113" y="701902"/>
            <a:ext cx="14352837" cy="102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4"/>
              <a:buFont typeface="Arial"/>
              <a:buNone/>
            </a:pPr>
            <a:r>
              <a:rPr lang="en-US" sz="5204" b="1" dirty="0">
                <a:solidFill>
                  <a:srgbClr val="FFFFFF"/>
                </a:solidFill>
                <a:latin typeface="Prompt"/>
                <a:cs typeface="Prompt"/>
                <a:sym typeface="Prompt"/>
              </a:rPr>
              <a:t>Market Importance </a:t>
            </a:r>
            <a:r>
              <a:rPr lang="en-US" sz="5204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cs typeface="Prompt"/>
                <a:sym typeface="Prompt"/>
              </a:rPr>
              <a:t>&amp;</a:t>
            </a:r>
            <a:r>
              <a:rPr lang="en-US" sz="5204" b="1" dirty="0">
                <a:solidFill>
                  <a:srgbClr val="FFFFFF"/>
                </a:solidFill>
                <a:latin typeface="Prompt"/>
                <a:cs typeface="Prompt"/>
                <a:sym typeface="Prompt"/>
              </a:rPr>
              <a:t> </a:t>
            </a:r>
            <a:r>
              <a:rPr lang="en-US" sz="5204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Prompt"/>
                <a:cs typeface="Prompt"/>
                <a:sym typeface="Prompt"/>
              </a:rPr>
              <a:t>Use Case</a:t>
            </a:r>
          </a:p>
        </p:txBody>
      </p:sp>
      <p:sp>
        <p:nvSpPr>
          <p:cNvPr id="9" name="Google Shape;107;p2">
            <a:extLst>
              <a:ext uri="{FF2B5EF4-FFF2-40B4-BE49-F238E27FC236}">
                <a16:creationId xmlns:a16="http://schemas.microsoft.com/office/drawing/2014/main" id="{3F88F445-4BA3-F74C-21C6-C398BBA269EF}"/>
              </a:ext>
            </a:extLst>
          </p:cNvPr>
          <p:cNvSpPr txBox="1"/>
          <p:nvPr/>
        </p:nvSpPr>
        <p:spPr>
          <a:xfrm>
            <a:off x="1257113" y="1726991"/>
            <a:ext cx="1170164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Specific healthcare applications (telemedicine, diagnostics, hospital automation, elderly care).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Who benefits: patients, doctors, hospitals, insurers.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bg1"/>
                </a:solidFill>
              </a:rPr>
              <a:t>Pilot testing possibility.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(similar to Impact Analysis – Quantitative → both highlight impact, but here add use cases).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2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792</Words>
  <Application>Microsoft Office PowerPoint</Application>
  <PresentationFormat>Custom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YACkoJtKJ38_0</vt:lpstr>
      <vt:lpstr>Prompt</vt:lpstr>
      <vt:lpstr>DM Sans Medium</vt:lpstr>
      <vt:lpstr>YAD1aLikJo8_0</vt:lpstr>
      <vt:lpstr>Calibri</vt:lpstr>
      <vt:lpstr>Courier New</vt:lpstr>
      <vt:lpstr>DM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Anurag Dharmadhikari</dc:creator>
  <cp:lastModifiedBy>Anurag Dharmadhikari</cp:lastModifiedBy>
  <cp:revision>12</cp:revision>
  <dcterms:created xsi:type="dcterms:W3CDTF">2006-08-16T00:00:00Z</dcterms:created>
  <dcterms:modified xsi:type="dcterms:W3CDTF">2025-09-04T17:40:14Z</dcterms:modified>
</cp:coreProperties>
</file>